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</p:sldMasterIdLst>
  <p:notesMasterIdLst>
    <p:notesMasterId r:id="rId22"/>
  </p:notesMasterIdLst>
  <p:handoutMasterIdLst>
    <p:handoutMasterId r:id="rId23"/>
  </p:handoutMasterIdLst>
  <p:sldIdLst>
    <p:sldId id="326" r:id="rId3"/>
    <p:sldId id="331" r:id="rId4"/>
    <p:sldId id="321" r:id="rId5"/>
    <p:sldId id="334" r:id="rId6"/>
    <p:sldId id="335" r:id="rId7"/>
    <p:sldId id="327" r:id="rId8"/>
    <p:sldId id="336" r:id="rId9"/>
    <p:sldId id="320" r:id="rId10"/>
    <p:sldId id="322" r:id="rId11"/>
    <p:sldId id="330" r:id="rId12"/>
    <p:sldId id="337" r:id="rId13"/>
    <p:sldId id="329" r:id="rId14"/>
    <p:sldId id="323" r:id="rId15"/>
    <p:sldId id="338" r:id="rId16"/>
    <p:sldId id="328" r:id="rId17"/>
    <p:sldId id="332" r:id="rId18"/>
    <p:sldId id="333" r:id="rId19"/>
    <p:sldId id="339" r:id="rId20"/>
    <p:sldId id="340" r:id="rId21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1A90"/>
    <a:srgbClr val="3C3092"/>
    <a:srgbClr val="3D2F74"/>
    <a:srgbClr val="41983A"/>
    <a:srgbClr val="4FA6E3"/>
    <a:srgbClr val="2B79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68" autoAdjust="0"/>
    <p:restoredTop sz="95737" autoAdjust="0"/>
  </p:normalViewPr>
  <p:slideViewPr>
    <p:cSldViewPr>
      <p:cViewPr varScale="1">
        <p:scale>
          <a:sx n="70" d="100"/>
          <a:sy n="70" d="100"/>
        </p:scale>
        <p:origin x="-15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Time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Time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"/>
              </a:defRPr>
            </a:lvl1pPr>
          </a:lstStyle>
          <a:p>
            <a:pPr>
              <a:defRPr/>
            </a:pPr>
            <a:fld id="{D32106C0-B6B4-4643-BAED-AA2F9B46AB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46173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40000-067C-447B-BDCE-6F04C726B2F7}" type="datetimeFigureOut">
              <a:rPr lang="en-GB" smtClean="0"/>
              <a:pPr/>
              <a:t>26/09/2019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DCB687-BCF2-4BC0-BCC2-E720B19C67D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275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9E0543-AD52-4790-A0DD-407BAC05907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5764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dirty="0" smtClean="0"/>
              <a:t>Infection is common</a:t>
            </a:r>
          </a:p>
          <a:p>
            <a:pPr lvl="1"/>
            <a:r>
              <a:rPr lang="en-GB" sz="1100" dirty="0" smtClean="0"/>
              <a:t>One-third of hospital inpatients are on an antibiotic</a:t>
            </a:r>
          </a:p>
          <a:p>
            <a:r>
              <a:rPr lang="en-GB" sz="1200" dirty="0" smtClean="0"/>
              <a:t>Infection is serious</a:t>
            </a:r>
          </a:p>
          <a:p>
            <a:pPr lvl="1"/>
            <a:r>
              <a:rPr lang="en-GB" sz="1100" dirty="0" smtClean="0"/>
              <a:t>Around one in five patients admitted with pneumonia will die in hospital</a:t>
            </a:r>
          </a:p>
          <a:p>
            <a:r>
              <a:rPr lang="en-GB" sz="1200" dirty="0" smtClean="0"/>
              <a:t>Infection is complex</a:t>
            </a:r>
          </a:p>
          <a:p>
            <a:pPr lvl="1"/>
            <a:r>
              <a:rPr lang="en-GB" sz="1100" dirty="0" smtClean="0"/>
              <a:t>Treatment must be started quickly, often before we know what bacteria are causing the infection and whether they are resistant to standard antibiotics</a:t>
            </a:r>
          </a:p>
          <a:p>
            <a:pPr lvl="1"/>
            <a:r>
              <a:rPr lang="en-GB" sz="1100" dirty="0" smtClean="0"/>
              <a:t>Patients with infections caused by resistant bacteria stay in hospital for 5 days longer and are 3 times more likely to die</a:t>
            </a:r>
          </a:p>
          <a:p>
            <a:r>
              <a:rPr lang="en-GB" sz="1200" dirty="0" smtClean="0"/>
              <a:t>Infection experts are few and far between</a:t>
            </a:r>
          </a:p>
          <a:p>
            <a:pPr lvl="1"/>
            <a:r>
              <a:rPr lang="en-GB" sz="1100" dirty="0" smtClean="0"/>
              <a:t>If you have cancer, you will be cared for by an oncologist; if you have infection, you will be cared for by a general physician</a:t>
            </a:r>
          </a:p>
          <a:p>
            <a:r>
              <a:rPr lang="en-GB" sz="1200" dirty="0" smtClean="0"/>
              <a:t>Information to guide treatment decisions for patients with infection is held on multiple electronic systems</a:t>
            </a:r>
          </a:p>
          <a:p>
            <a:endParaRPr lang="en-GB" sz="1200" dirty="0" smtClean="0"/>
          </a:p>
          <a:p>
            <a:r>
              <a:rPr lang="en-GB" dirty="0" smtClean="0"/>
              <a:t>Find the patients with infection most likely to benefit from expert input</a:t>
            </a:r>
          </a:p>
          <a:p>
            <a:r>
              <a:rPr lang="en-GB" dirty="0" smtClean="0"/>
              <a:t>Help the experts to access key information quickly to make safe and informed decisions</a:t>
            </a:r>
          </a:p>
          <a:p>
            <a:r>
              <a:rPr lang="en-GB" dirty="0" smtClean="0"/>
              <a:t>Monitor any impact on antibiotic prescribing, resistance and patient outcomes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CB687-BCF2-4BC0-BCC2-E720B19C67D7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Look at the beautiful tree, lets put it into perspective it</a:t>
            </a:r>
            <a:r>
              <a:rPr lang="en-GB" baseline="0" dirty="0" smtClean="0"/>
              <a:t> represents a complex organism with may boughs and branches and twigs and leaves all connected.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CB687-BCF2-4BC0-BCC2-E720B19C67D7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 want to bring research closer to you more easy to grasp and view and comprehend.  This also represents the first key message.</a:t>
            </a:r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CB687-BCF2-4BC0-BCC2-E720B19C67D7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There are lots of stages to undertaking research and all this can</a:t>
            </a:r>
            <a:r>
              <a:rPr lang="en-GB" baseline="0" dirty="0" smtClean="0"/>
              <a:t> seem very foreboding and off-putting.  It is very easy to go off with an amazing idea and end up being put off because we as pharmacists want to create robust evidence- so the double blind placebo controlled trials that you love to find when doing a search in answer to a question is not achievable to the early researcher.</a:t>
            </a:r>
          </a:p>
          <a:p>
            <a:r>
              <a:rPr lang="en-GB" baseline="0" dirty="0" smtClean="0"/>
              <a:t>Start with audits or service evaluations or QI projects – all of these will improve the  research skills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CB687-BCF2-4BC0-BCC2-E720B19C67D7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837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CB687-BCF2-4BC0-BCC2-E720B19C67D7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dirty="0" smtClean="0"/>
              <a:t>Infection is common</a:t>
            </a:r>
          </a:p>
          <a:p>
            <a:pPr lvl="1"/>
            <a:r>
              <a:rPr lang="en-GB" sz="1100" dirty="0" smtClean="0"/>
              <a:t>One-third of hospital inpatients are on an antibiotic</a:t>
            </a:r>
          </a:p>
          <a:p>
            <a:r>
              <a:rPr lang="en-GB" sz="1200" dirty="0" smtClean="0"/>
              <a:t>Infection is serious</a:t>
            </a:r>
          </a:p>
          <a:p>
            <a:pPr lvl="1"/>
            <a:r>
              <a:rPr lang="en-GB" sz="1100" dirty="0" smtClean="0"/>
              <a:t>Around one in five patients admitted with pneumonia will die in hospital</a:t>
            </a:r>
          </a:p>
          <a:p>
            <a:r>
              <a:rPr lang="en-GB" sz="1200" dirty="0" smtClean="0"/>
              <a:t>Infection is complex</a:t>
            </a:r>
          </a:p>
          <a:p>
            <a:pPr lvl="1"/>
            <a:r>
              <a:rPr lang="en-GB" sz="1100" dirty="0" smtClean="0"/>
              <a:t>Treatment must be started quickly, often before we know what bacteria are causing the infection and whether they are resistant to standard antibiotics</a:t>
            </a:r>
          </a:p>
          <a:p>
            <a:pPr lvl="1"/>
            <a:r>
              <a:rPr lang="en-GB" sz="1100" dirty="0" smtClean="0"/>
              <a:t>Patients with infections caused by resistant bacteria stay in hospital for 5 days longer and are 3 times more likely to die</a:t>
            </a:r>
          </a:p>
          <a:p>
            <a:r>
              <a:rPr lang="en-GB" sz="1200" dirty="0" smtClean="0"/>
              <a:t>Infection experts are few and far between</a:t>
            </a:r>
          </a:p>
          <a:p>
            <a:pPr lvl="1"/>
            <a:r>
              <a:rPr lang="en-GB" sz="1100" dirty="0" smtClean="0"/>
              <a:t>If you have cancer, you will be cared for by an oncologist; if you have infection, you will be cared for by a general physician</a:t>
            </a:r>
          </a:p>
          <a:p>
            <a:r>
              <a:rPr lang="en-GB" sz="1200" dirty="0" smtClean="0"/>
              <a:t>Information to guide treatment decisions for patients with infection is held on multiple electronic systems</a:t>
            </a:r>
          </a:p>
          <a:p>
            <a:endParaRPr lang="en-GB" sz="1200" dirty="0" smtClean="0"/>
          </a:p>
          <a:p>
            <a:r>
              <a:rPr lang="en-GB" dirty="0" smtClean="0"/>
              <a:t>Find the patients with infection most likely to benefit from expert input</a:t>
            </a:r>
          </a:p>
          <a:p>
            <a:r>
              <a:rPr lang="en-GB" dirty="0" smtClean="0"/>
              <a:t>Help the experts to access key information quickly to make safe and informed decisions</a:t>
            </a:r>
          </a:p>
          <a:p>
            <a:r>
              <a:rPr lang="en-GB" dirty="0" smtClean="0"/>
              <a:t>Monitor any impact on antibiotic prescribing, resistance and patient outcomes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CB687-BCF2-4BC0-BCC2-E720B19C67D7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CB687-BCF2-4BC0-BCC2-E720B19C67D7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CB687-BCF2-4BC0-BCC2-E720B19C67D7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dirty="0" smtClean="0"/>
              <a:t>Infection is common</a:t>
            </a:r>
          </a:p>
          <a:p>
            <a:pPr lvl="1"/>
            <a:r>
              <a:rPr lang="en-GB" sz="1100" dirty="0" smtClean="0"/>
              <a:t>One-third of hospital inpatients are on an antibiotic</a:t>
            </a:r>
          </a:p>
          <a:p>
            <a:r>
              <a:rPr lang="en-GB" sz="1200" dirty="0" smtClean="0"/>
              <a:t>Infection is serious</a:t>
            </a:r>
          </a:p>
          <a:p>
            <a:pPr lvl="1"/>
            <a:r>
              <a:rPr lang="en-GB" sz="1100" dirty="0" smtClean="0"/>
              <a:t>Around one in five patients admitted with pneumonia will die in hospital</a:t>
            </a:r>
          </a:p>
          <a:p>
            <a:r>
              <a:rPr lang="en-GB" sz="1200" dirty="0" smtClean="0"/>
              <a:t>Infection is complex</a:t>
            </a:r>
          </a:p>
          <a:p>
            <a:pPr lvl="1"/>
            <a:r>
              <a:rPr lang="en-GB" sz="1100" dirty="0" smtClean="0"/>
              <a:t>Treatment must be started quickly, often before we know what bacteria are causing the infection and whether they are resistant to standard antibiotics</a:t>
            </a:r>
          </a:p>
          <a:p>
            <a:pPr lvl="1"/>
            <a:r>
              <a:rPr lang="en-GB" sz="1100" dirty="0" smtClean="0"/>
              <a:t>Patients with infections caused by resistant bacteria stay in hospital for 5 days longer and are 3 times more likely to die</a:t>
            </a:r>
          </a:p>
          <a:p>
            <a:r>
              <a:rPr lang="en-GB" sz="1200" dirty="0" smtClean="0"/>
              <a:t>Infection experts are few and far between</a:t>
            </a:r>
          </a:p>
          <a:p>
            <a:pPr lvl="1"/>
            <a:r>
              <a:rPr lang="en-GB" sz="1100" dirty="0" smtClean="0"/>
              <a:t>If you have cancer, you will be cared for by an oncologist; if you have infection, you will be cared for by a general physician</a:t>
            </a:r>
          </a:p>
          <a:p>
            <a:r>
              <a:rPr lang="en-GB" sz="1200" dirty="0" smtClean="0"/>
              <a:t>Information to guide treatment decisions for patients with infection is held on multiple electronic systems</a:t>
            </a:r>
          </a:p>
          <a:p>
            <a:endParaRPr lang="en-GB" sz="1200" dirty="0" smtClean="0"/>
          </a:p>
          <a:p>
            <a:r>
              <a:rPr lang="en-GB" dirty="0" smtClean="0"/>
              <a:t>Find the patients with infection most likely to benefit from expert input</a:t>
            </a:r>
          </a:p>
          <a:p>
            <a:r>
              <a:rPr lang="en-GB" dirty="0" smtClean="0"/>
              <a:t>Help the experts to access key information quickly to make safe and informed decisions</a:t>
            </a:r>
          </a:p>
          <a:p>
            <a:r>
              <a:rPr lang="en-GB" dirty="0" smtClean="0"/>
              <a:t>Monitor any impact on antibiotic prescribing, resistance and patient outcomes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CB687-BCF2-4BC0-BCC2-E720B19C67D7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>
          <a:xfrm>
            <a:off x="217488" y="965200"/>
            <a:ext cx="8229600" cy="457200"/>
          </a:xfrm>
          <a:custGeom>
            <a:avLst/>
            <a:gdLst>
              <a:gd name="connsiteX0" fmla="*/ 0 w 8229600"/>
              <a:gd name="connsiteY0" fmla="*/ 0 h 456185"/>
              <a:gd name="connsiteX1" fmla="*/ 8229600 w 8229600"/>
              <a:gd name="connsiteY1" fmla="*/ 0 h 456185"/>
              <a:gd name="connsiteX2" fmla="*/ 8229600 w 8229600"/>
              <a:gd name="connsiteY2" fmla="*/ 456185 h 456185"/>
              <a:gd name="connsiteX3" fmla="*/ 0 w 8229600"/>
              <a:gd name="connsiteY3" fmla="*/ 456185 h 456185"/>
              <a:gd name="connsiteX4" fmla="*/ 0 w 8229600"/>
              <a:gd name="connsiteY4" fmla="*/ 0 h 456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9600" h="456185">
                <a:moveTo>
                  <a:pt x="0" y="0"/>
                </a:moveTo>
                <a:lnTo>
                  <a:pt x="8229600" y="0"/>
                </a:lnTo>
                <a:lnTo>
                  <a:pt x="8229600" y="456185"/>
                </a:lnTo>
                <a:lnTo>
                  <a:pt x="0" y="456185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none"/>
          <a:lstStyle>
            <a:lvl1pPr>
              <a:defRPr sz="2400" b="1" cap="all">
                <a:solidFill>
                  <a:srgbClr val="21275B"/>
                </a:solidFill>
              </a:defRPr>
            </a:lvl1pPr>
          </a:lstStyle>
          <a:p>
            <a:pPr defTabSz="457200">
              <a:spcBef>
                <a:spcPct val="0"/>
              </a:spcBef>
              <a:defRPr/>
            </a:pPr>
            <a:endParaRPr lang="en-US" sz="1600" dirty="0"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6" name="Line 6"/>
          <p:cNvSpPr>
            <a:spLocks noChangeShapeType="1"/>
          </p:cNvSpPr>
          <p:nvPr userDrawn="1"/>
        </p:nvSpPr>
        <p:spPr bwMode="auto">
          <a:xfrm flipV="1">
            <a:off x="358775" y="2025650"/>
            <a:ext cx="8456613" cy="0"/>
          </a:xfrm>
          <a:prstGeom prst="line">
            <a:avLst/>
          </a:prstGeom>
          <a:noFill/>
          <a:ln w="38100">
            <a:solidFill>
              <a:srgbClr val="83D1F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eaLnBrk="1" hangingPunct="1">
              <a:spcBef>
                <a:spcPct val="0"/>
              </a:spcBef>
            </a:pPr>
            <a:endParaRPr lang="en-GB" sz="240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7" name="Line 8"/>
          <p:cNvSpPr>
            <a:spLocks noChangeShapeType="1"/>
          </p:cNvSpPr>
          <p:nvPr userDrawn="1"/>
        </p:nvSpPr>
        <p:spPr bwMode="auto">
          <a:xfrm flipV="1">
            <a:off x="358775" y="5594350"/>
            <a:ext cx="8456613" cy="0"/>
          </a:xfrm>
          <a:prstGeom prst="line">
            <a:avLst/>
          </a:prstGeom>
          <a:noFill/>
          <a:ln w="38100">
            <a:solidFill>
              <a:srgbClr val="83D1F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eaLnBrk="1" hangingPunct="1">
              <a:spcBef>
                <a:spcPct val="0"/>
              </a:spcBef>
            </a:pPr>
            <a:endParaRPr lang="en-GB" sz="2400">
              <a:solidFill>
                <a:prstClr val="black"/>
              </a:solidFill>
              <a:ea typeface="ＭＳ Ｐゴシック" charset="-128"/>
            </a:endParaRPr>
          </a:p>
        </p:txBody>
      </p:sp>
      <p:pic>
        <p:nvPicPr>
          <p:cNvPr id="8" name="Picture 15" descr="WellChild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696" y="5901530"/>
            <a:ext cx="1981200" cy="66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7" descr="MFC-full-colour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409575"/>
            <a:ext cx="4884738" cy="159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8" descr="RCPCH logo COLOUR for print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5901530"/>
            <a:ext cx="14446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822" y="500696"/>
            <a:ext cx="8229600" cy="46500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b="1" cap="all">
                <a:solidFill>
                  <a:srgbClr val="21275B"/>
                </a:solidFill>
              </a:defRPr>
            </a:lvl1pPr>
          </a:lstStyle>
          <a:p>
            <a:pPr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750" y="1600200"/>
            <a:ext cx="8229600" cy="3975799"/>
          </a:xfrm>
          <a:prstGeom prst="rect">
            <a:avLst/>
          </a:prstGeom>
        </p:spPr>
        <p:txBody>
          <a:bodyPr/>
          <a:lstStyle>
            <a:lvl1pPr marL="180000" indent="-180000" algn="l">
              <a:buFont typeface="Arial"/>
              <a:buChar char="•"/>
              <a:defRPr sz="1600" baseline="0">
                <a:solidFill>
                  <a:srgbClr val="21275B"/>
                </a:solidFill>
                <a:latin typeface="Arial"/>
                <a:cs typeface="Arial"/>
              </a:defRPr>
            </a:lvl1pPr>
            <a:lvl2pPr marL="180000" indent="-180000" algn="l">
              <a:buFont typeface="Arial"/>
              <a:buChar char="•"/>
              <a:defRPr sz="1600">
                <a:solidFill>
                  <a:srgbClr val="21275B"/>
                </a:solidFill>
                <a:latin typeface="Arial"/>
                <a:cs typeface="Arial"/>
              </a:defRPr>
            </a:lvl2pPr>
            <a:lvl3pPr marL="540000" indent="-180000" algn="l">
              <a:buFont typeface="Arial"/>
              <a:buChar char="•"/>
              <a:defRPr sz="1600">
                <a:solidFill>
                  <a:srgbClr val="21275B"/>
                </a:solidFill>
                <a:latin typeface="Arial"/>
                <a:cs typeface="Arial"/>
              </a:defRPr>
            </a:lvl3pPr>
            <a:lvl4pPr marL="180000" indent="-180000" algn="l">
              <a:buFont typeface="Arial"/>
              <a:buChar char="•"/>
              <a:defRPr sz="1600">
                <a:solidFill>
                  <a:srgbClr val="21275B"/>
                </a:solidFill>
                <a:latin typeface="Arial"/>
                <a:cs typeface="Arial"/>
              </a:defRPr>
            </a:lvl4pPr>
            <a:lvl5pPr marL="180000" indent="-180000" algn="l">
              <a:buFont typeface="Arial"/>
              <a:buChar char="•"/>
              <a:defRPr sz="1600">
                <a:solidFill>
                  <a:srgbClr val="21275B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39713" y="965200"/>
            <a:ext cx="4970519" cy="4572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1600" cap="all" baseline="0">
                <a:solidFill>
                  <a:srgbClr val="21275B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288" y="6032810"/>
            <a:ext cx="2409680" cy="56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622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4552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eaLnBrk="1" hangingPunct="1">
              <a:spcBef>
                <a:spcPct val="0"/>
              </a:spcBef>
            </a:pPr>
            <a:fld id="{7C842563-ABC5-4134-8FF7-CDA2CE7807F2}" type="datetimeFigureOut">
              <a:rPr lang="en-GB" sz="2400" smtClean="0">
                <a:solidFill>
                  <a:prstClr val="black"/>
                </a:solidFill>
                <a:ea typeface="ＭＳ Ｐゴシック" charset="-128"/>
              </a:rPr>
              <a:pPr defTabSz="457200" eaLnBrk="1" hangingPunct="1">
                <a:spcBef>
                  <a:spcPct val="0"/>
                </a:spcBef>
              </a:pPr>
              <a:t>26/09/2019</a:t>
            </a:fld>
            <a:endParaRPr lang="en-GB" sz="240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eaLnBrk="1" hangingPunct="1">
              <a:spcBef>
                <a:spcPct val="0"/>
              </a:spcBef>
            </a:pPr>
            <a:endParaRPr lang="en-GB" sz="240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eaLnBrk="1" hangingPunct="1">
              <a:spcBef>
                <a:spcPct val="0"/>
              </a:spcBef>
            </a:pPr>
            <a:fld id="{BABBF39B-B314-4724-8A68-ACDDC2FE5554}" type="slidenum">
              <a:rPr lang="en-GB" sz="2400" smtClean="0">
                <a:solidFill>
                  <a:prstClr val="black"/>
                </a:solidFill>
                <a:ea typeface="ＭＳ Ｐゴシック" charset="-128"/>
              </a:rPr>
              <a:pPr defTabSz="457200" eaLnBrk="1" hangingPunct="1">
                <a:spcBef>
                  <a:spcPct val="0"/>
                </a:spcBef>
              </a:pPr>
              <a:t>‹#›</a:t>
            </a:fld>
            <a:endParaRPr lang="en-GB" sz="2400">
              <a:solidFill>
                <a:prstClr val="black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5971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002060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73016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  <a:lvl2pPr>
              <a:defRPr baseline="0">
                <a:latin typeface="Arial" pitchFamily="34" charset="0"/>
              </a:defRPr>
            </a:lvl2pPr>
            <a:lvl3pPr>
              <a:defRPr baseline="0">
                <a:latin typeface="Arial" pitchFamily="34" charset="0"/>
              </a:defRPr>
            </a:lvl3pPr>
            <a:lvl4pPr>
              <a:defRPr baseline="0">
                <a:latin typeface="Arial" pitchFamily="34" charset="0"/>
              </a:defRPr>
            </a:lvl4pPr>
            <a:lvl5pPr>
              <a:defRPr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1588" y="0"/>
            <a:ext cx="914876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2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50825" y="6251575"/>
            <a:ext cx="56165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7" name="Text Box 23"/>
          <p:cNvSpPr txBox="1">
            <a:spLocks noChangeArrowheads="1"/>
          </p:cNvSpPr>
          <p:nvPr/>
        </p:nvSpPr>
        <p:spPr bwMode="auto">
          <a:xfrm>
            <a:off x="250825" y="5949950"/>
            <a:ext cx="2047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b="1">
                <a:solidFill>
                  <a:srgbClr val="3D2F74"/>
                </a:solidFill>
              </a:rPr>
              <a:t>Pharmacy department</a:t>
            </a:r>
          </a:p>
        </p:txBody>
      </p:sp>
      <p:pic>
        <p:nvPicPr>
          <p:cNvPr id="1029" name="Picture 24" descr="University Hospital Southampton foundation trustCOL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300788" y="6092825"/>
            <a:ext cx="2195512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Line 6"/>
          <p:cNvSpPr>
            <a:spLocks noChangeShapeType="1"/>
          </p:cNvSpPr>
          <p:nvPr userDrawn="1"/>
        </p:nvSpPr>
        <p:spPr bwMode="auto">
          <a:xfrm flipV="1">
            <a:off x="358775" y="719138"/>
            <a:ext cx="8456613" cy="0"/>
          </a:xfrm>
          <a:prstGeom prst="line">
            <a:avLst/>
          </a:prstGeom>
          <a:noFill/>
          <a:ln w="38100">
            <a:solidFill>
              <a:srgbClr val="83D1F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eaLnBrk="1" hangingPunct="1">
              <a:spcBef>
                <a:spcPct val="0"/>
              </a:spcBef>
            </a:pPr>
            <a:endParaRPr lang="en-GB" sz="2400">
              <a:solidFill>
                <a:prstClr val="black"/>
              </a:solidFill>
              <a:ea typeface="ＭＳ Ｐゴシック" charset="-128"/>
            </a:endParaRPr>
          </a:p>
        </p:txBody>
      </p:sp>
      <p:pic>
        <p:nvPicPr>
          <p:cNvPr id="1036" name="Picture 12" descr="RCPCH logo COLOUR for print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5864225"/>
            <a:ext cx="1195387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WellChild logo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081" y="5931694"/>
            <a:ext cx="1395412" cy="46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MFC-full-colour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863" y="409575"/>
            <a:ext cx="2549525" cy="83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013" y="5875168"/>
            <a:ext cx="2409680" cy="56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67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21275B"/>
          </a:solidFill>
          <a:latin typeface="Arial"/>
          <a:ea typeface="ＭＳ Ｐゴシック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21275B"/>
          </a:solidFill>
          <a:latin typeface="Arial" charset="0"/>
          <a:ea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21275B"/>
          </a:solidFill>
          <a:latin typeface="Arial" charset="0"/>
          <a:ea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21275B"/>
          </a:solidFill>
          <a:latin typeface="Arial" charset="0"/>
          <a:ea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21275B"/>
          </a:solidFill>
          <a:latin typeface="Arial" charset="0"/>
          <a:ea typeface="ＭＳ Ｐゴシック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21275B"/>
          </a:solidFill>
          <a:latin typeface="Arial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21275B"/>
          </a:solidFill>
          <a:latin typeface="Arial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21275B"/>
          </a:solidFill>
          <a:latin typeface="Arial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21275B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emily.smith@uhs.nhs.uk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esearchguide.com/write-a-grant-and-get-it.html" TargetMode="External"/><Relationship Id="rId7" Type="http://schemas.openxmlformats.org/officeDocument/2006/relationships/hyperlink" Target="https://libguides.hull.ac.uk/c.php?g=247146&amp;p=1665806" TargetMode="External"/><Relationship Id="rId2" Type="http://schemas.openxmlformats.org/officeDocument/2006/relationships/hyperlink" Target="http://www.hra-decisiontools.org.uk/research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2.le.ac.uk/offices/ld/resources/presentations/designing-poster/poster" TargetMode="External"/><Relationship Id="rId5" Type="http://schemas.openxmlformats.org/officeDocument/2006/relationships/hyperlink" Target="https://www.nihr.ac.uk/researchers/apply-for-funding/how-to-apply-for-project-funding/our-funding-programmes.htm" TargetMode="External"/><Relationship Id="rId4" Type="http://schemas.openxmlformats.org/officeDocument/2006/relationships/hyperlink" Target="https://www.nihr.ac.uk/explore-nihr/support/research-design-service.htm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Andy.fox@uhs.nhs.uk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8898632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7"/>
          <p:cNvSpPr>
            <a:spLocks noChangeArrowheads="1"/>
          </p:cNvSpPr>
          <p:nvPr/>
        </p:nvSpPr>
        <p:spPr bwMode="auto">
          <a:xfrm>
            <a:off x="3810000" y="-457200"/>
            <a:ext cx="5658544" cy="2950096"/>
          </a:xfrm>
          <a:prstGeom prst="roundRect">
            <a:avLst>
              <a:gd name="adj" fmla="val 16667"/>
            </a:avLst>
          </a:prstGeom>
          <a:solidFill>
            <a:srgbClr val="3C3092"/>
          </a:solidFill>
          <a:ln w="9525">
            <a:noFill/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076" name="Rectangle 8"/>
          <p:cNvSpPr>
            <a:spLocks noChangeArrowheads="1"/>
          </p:cNvSpPr>
          <p:nvPr/>
        </p:nvSpPr>
        <p:spPr bwMode="auto">
          <a:xfrm>
            <a:off x="4038600" y="332656"/>
            <a:ext cx="457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>
              <a:spcBef>
                <a:spcPct val="0"/>
              </a:spcBef>
            </a:pPr>
            <a:r>
              <a:rPr lang="en-GB" sz="2800" b="1" dirty="0" smtClean="0">
                <a:solidFill>
                  <a:schemeClr val="bg1"/>
                </a:solidFill>
              </a:rPr>
              <a:t>UKMI – Practice Development Seminar</a:t>
            </a:r>
          </a:p>
          <a:p>
            <a:pPr algn="r" eaLnBrk="1" hangingPunct="1">
              <a:spcBef>
                <a:spcPct val="0"/>
              </a:spcBef>
            </a:pPr>
            <a:r>
              <a:rPr lang="en-GB" sz="1600" dirty="0" smtClean="0">
                <a:solidFill>
                  <a:schemeClr val="bg1"/>
                </a:solidFill>
              </a:rPr>
              <a:t>Workshop - </a:t>
            </a:r>
            <a:r>
              <a:rPr lang="en-GB" sz="1600" dirty="0">
                <a:solidFill>
                  <a:schemeClr val="bg1"/>
                </a:solidFill>
              </a:rPr>
              <a:t>How to start in research / write a poster and get it published</a:t>
            </a:r>
          </a:p>
          <a:p>
            <a:pPr algn="r" eaLnBrk="1" hangingPunct="1">
              <a:spcBef>
                <a:spcPct val="0"/>
              </a:spcBef>
            </a:pP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3077" name="Rectangle 9"/>
          <p:cNvSpPr>
            <a:spLocks noChangeArrowheads="1"/>
          </p:cNvSpPr>
          <p:nvPr/>
        </p:nvSpPr>
        <p:spPr bwMode="auto">
          <a:xfrm>
            <a:off x="4860032" y="2492896"/>
            <a:ext cx="4038600" cy="1431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>
              <a:spcBef>
                <a:spcPct val="0"/>
              </a:spcBef>
            </a:pPr>
            <a:r>
              <a:rPr lang="en-GB" sz="1600" b="1" dirty="0" smtClean="0">
                <a:solidFill>
                  <a:schemeClr val="accent6">
                    <a:lumMod val="75000"/>
                  </a:schemeClr>
                </a:solidFill>
              </a:rPr>
              <a:t>Dr Andy Fox </a:t>
            </a:r>
          </a:p>
          <a:p>
            <a:pPr algn="r" eaLnBrk="1" hangingPunct="1">
              <a:spcBef>
                <a:spcPct val="0"/>
              </a:spcBef>
            </a:pPr>
            <a:r>
              <a:rPr lang="en-GB" sz="1400" b="1" dirty="0" smtClean="0">
                <a:solidFill>
                  <a:schemeClr val="accent6">
                    <a:lumMod val="75000"/>
                  </a:schemeClr>
                </a:solidFill>
              </a:rPr>
              <a:t>Consultant Pharmacist Medicines Safety</a:t>
            </a:r>
          </a:p>
          <a:p>
            <a:pPr algn="r" eaLnBrk="1" hangingPunct="1">
              <a:spcBef>
                <a:spcPct val="0"/>
              </a:spcBef>
            </a:pPr>
            <a:r>
              <a:rPr lang="en-GB" sz="1400" b="1" dirty="0" smtClean="0">
                <a:solidFill>
                  <a:schemeClr val="accent6">
                    <a:lumMod val="75000"/>
                  </a:schemeClr>
                </a:solidFill>
              </a:rPr>
              <a:t>Deputy Chief Pharmacist</a:t>
            </a:r>
          </a:p>
        </p:txBody>
      </p:sp>
    </p:spTree>
    <p:extLst>
      <p:ext uri="{BB962C8B-B14F-4D97-AF65-F5344CB8AC3E}">
        <p14:creationId xmlns:p14="http://schemas.microsoft.com/office/powerpoint/2010/main" val="110214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A1A90"/>
                </a:solidFill>
                <a:latin typeface="Arial" pitchFamily="34" charset="0"/>
                <a:cs typeface="Arial" pitchFamily="34" charset="0"/>
              </a:rPr>
              <a:t>The Question </a:t>
            </a:r>
            <a:endParaRPr lang="en-GB" sz="1400" dirty="0">
              <a:solidFill>
                <a:srgbClr val="0A1A9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3773016"/>
          </a:xfrm>
        </p:spPr>
        <p:txBody>
          <a:bodyPr/>
          <a:lstStyle/>
          <a:p>
            <a:pPr marL="0" indent="0" algn="ctr">
              <a:buNone/>
            </a:pPr>
            <a:r>
              <a:rPr lang="en-GB" sz="2800" dirty="0" smtClean="0"/>
              <a:t>Do medicines information pharmacists like cake?</a:t>
            </a:r>
          </a:p>
          <a:p>
            <a:pPr marL="0" indent="0" algn="ctr">
              <a:buNone/>
            </a:pPr>
            <a:endParaRPr lang="en-GB" sz="2800" dirty="0"/>
          </a:p>
          <a:p>
            <a:pPr marL="0" indent="0" algn="ctr">
              <a:buNone/>
            </a:pPr>
            <a:r>
              <a:rPr lang="en-GB" sz="2800" dirty="0" smtClean="0"/>
              <a:t>How does the quantity of cake consumed by UK medicines information pharmacists compare with the number of enquiries answered on each day of the week?</a:t>
            </a:r>
          </a:p>
          <a:p>
            <a:pPr marL="0" indent="0" algn="ctr">
              <a:buNone/>
            </a:pPr>
            <a:endParaRPr lang="en-GB" sz="2800" dirty="0"/>
          </a:p>
          <a:p>
            <a:pPr marL="0" indent="0" algn="ctr">
              <a:buNone/>
            </a:pPr>
            <a:r>
              <a:rPr lang="en-GB" sz="2800" dirty="0" smtClean="0"/>
              <a:t>Now it is your turn – Write some questions about a MI research/service improvement /QI</a:t>
            </a:r>
          </a:p>
        </p:txBody>
      </p:sp>
    </p:spTree>
    <p:extLst>
      <p:ext uri="{BB962C8B-B14F-4D97-AF65-F5344CB8AC3E}">
        <p14:creationId xmlns:p14="http://schemas.microsoft.com/office/powerpoint/2010/main" val="47850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31477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4941168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How do I decide what to do?</a:t>
            </a:r>
            <a:endParaRPr lang="en-GB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97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A1A90"/>
                </a:solidFill>
                <a:cs typeface="Arial" pitchFamily="34" charset="0"/>
              </a:rPr>
              <a:t>How do I decide what to do?</a:t>
            </a:r>
            <a:r>
              <a:rPr lang="en-GB" dirty="0" smtClean="0">
                <a:solidFill>
                  <a:srgbClr val="0A1A9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GB" sz="1400" dirty="0">
              <a:solidFill>
                <a:srgbClr val="0A1A9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Have you ever wondered:</a:t>
            </a:r>
          </a:p>
          <a:p>
            <a:pPr lvl="1"/>
            <a:r>
              <a:rPr lang="en-GB" sz="2400" dirty="0" smtClean="0"/>
              <a:t>Why do all the callers keep asking…..?</a:t>
            </a:r>
          </a:p>
          <a:p>
            <a:pPr lvl="1"/>
            <a:r>
              <a:rPr lang="en-GB" sz="2400" dirty="0" smtClean="0"/>
              <a:t>Why have I seen two patients this week/month with….?</a:t>
            </a:r>
          </a:p>
          <a:p>
            <a:pPr lvl="1"/>
            <a:r>
              <a:rPr lang="en-GB" sz="2400" dirty="0" smtClean="0"/>
              <a:t>I wish I didn’t have to ….. </a:t>
            </a:r>
            <a:r>
              <a:rPr lang="en-GB" sz="2400" dirty="0"/>
              <a:t>e</a:t>
            </a:r>
            <a:r>
              <a:rPr lang="en-GB" sz="2400" dirty="0" smtClean="0"/>
              <a:t>very time</a:t>
            </a:r>
          </a:p>
          <a:p>
            <a:pPr lvl="1"/>
            <a:r>
              <a:rPr lang="en-GB" sz="2400" dirty="0" smtClean="0"/>
              <a:t>How did that happen?</a:t>
            </a:r>
          </a:p>
        </p:txBody>
      </p:sp>
    </p:spTree>
    <p:extLst>
      <p:ext uri="{BB962C8B-B14F-4D97-AF65-F5344CB8AC3E}">
        <p14:creationId xmlns:p14="http://schemas.microsoft.com/office/powerpoint/2010/main" val="163564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solidFill>
                  <a:srgbClr val="0A1A90"/>
                </a:solidFill>
                <a:latin typeface="Arial" pitchFamily="34" charset="0"/>
                <a:cs typeface="Arial" pitchFamily="34" charset="0"/>
              </a:rPr>
              <a:t>How do I decide what to do?</a:t>
            </a:r>
            <a:endParaRPr lang="en-GB" sz="1100" dirty="0">
              <a:solidFill>
                <a:srgbClr val="0A1A9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08919"/>
          </a:xfrm>
        </p:spPr>
        <p:txBody>
          <a:bodyPr/>
          <a:lstStyle/>
          <a:p>
            <a:r>
              <a:rPr lang="en-GB" sz="2800" dirty="0" smtClean="0"/>
              <a:t>Previous work</a:t>
            </a:r>
          </a:p>
          <a:p>
            <a:r>
              <a:rPr lang="en-GB" sz="2800" dirty="0" smtClean="0"/>
              <a:t>What interests you</a:t>
            </a:r>
          </a:p>
          <a:p>
            <a:r>
              <a:rPr lang="en-GB" sz="2800" dirty="0" smtClean="0"/>
              <a:t>Current/topical</a:t>
            </a:r>
          </a:p>
          <a:p>
            <a:r>
              <a:rPr lang="en-GB" sz="2800" dirty="0" smtClean="0"/>
              <a:t>Funding body</a:t>
            </a:r>
          </a:p>
          <a:p>
            <a:r>
              <a:rPr lang="en-GB" sz="2800" dirty="0" smtClean="0"/>
              <a:t>Colleague/collaborators</a:t>
            </a:r>
          </a:p>
          <a:p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120763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924" y="372083"/>
            <a:ext cx="57150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3528" y="4293096"/>
            <a:ext cx="8496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2400" dirty="0"/>
              <a:t>Now it is your turn – </a:t>
            </a:r>
            <a:endParaRPr lang="en-GB" sz="2400" dirty="0" smtClean="0"/>
          </a:p>
          <a:p>
            <a:pPr marL="0" indent="0" algn="ctr">
              <a:buNone/>
            </a:pPr>
            <a:r>
              <a:rPr lang="en-GB" sz="2400" dirty="0" smtClean="0"/>
              <a:t>Write </a:t>
            </a:r>
            <a:r>
              <a:rPr lang="en-GB" sz="2400" dirty="0"/>
              <a:t>some questions about a MI research/service improvement /QI</a:t>
            </a:r>
          </a:p>
        </p:txBody>
      </p:sp>
    </p:spTree>
    <p:extLst>
      <p:ext uri="{BB962C8B-B14F-4D97-AF65-F5344CB8AC3E}">
        <p14:creationId xmlns:p14="http://schemas.microsoft.com/office/powerpoint/2010/main" val="368504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solidFill>
                  <a:srgbClr val="0A1A90"/>
                </a:solidFill>
                <a:latin typeface="Arial" pitchFamily="34" charset="0"/>
                <a:cs typeface="Arial" pitchFamily="34" charset="0"/>
              </a:rPr>
              <a:t>Dissemination - Poster</a:t>
            </a:r>
            <a:endParaRPr lang="en-GB" sz="1100" dirty="0">
              <a:solidFill>
                <a:srgbClr val="0A1A9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68959"/>
          </a:xfrm>
        </p:spPr>
        <p:txBody>
          <a:bodyPr/>
          <a:lstStyle/>
          <a:p>
            <a:r>
              <a:rPr lang="en-GB" sz="2800" dirty="0" smtClean="0"/>
              <a:t>What is the purpose?</a:t>
            </a:r>
          </a:p>
          <a:p>
            <a:r>
              <a:rPr lang="en-GB" sz="2800" dirty="0" smtClean="0"/>
              <a:t>Who will be looking at it?</a:t>
            </a:r>
          </a:p>
          <a:p>
            <a:r>
              <a:rPr lang="en-GB" sz="2800" dirty="0" smtClean="0"/>
              <a:t>What will the audience be looking for?</a:t>
            </a:r>
          </a:p>
          <a:p>
            <a:r>
              <a:rPr lang="en-GB" sz="2800" dirty="0" smtClean="0"/>
              <a:t>Where will it be displayed</a:t>
            </a:r>
          </a:p>
          <a:p>
            <a:r>
              <a:rPr lang="en-GB" sz="2800" dirty="0" smtClean="0"/>
              <a:t>Check conference guidelines</a:t>
            </a:r>
          </a:p>
          <a:p>
            <a:r>
              <a:rPr lang="en-GB" sz="2800" dirty="0" smtClean="0"/>
              <a:t>Check conference guidelines (again)</a:t>
            </a:r>
          </a:p>
        </p:txBody>
      </p:sp>
    </p:spTree>
    <p:extLst>
      <p:ext uri="{BB962C8B-B14F-4D97-AF65-F5344CB8AC3E}">
        <p14:creationId xmlns:p14="http://schemas.microsoft.com/office/powerpoint/2010/main" val="149101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Acknowledgements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Emily Smith – Pharmacy Research Fellow </a:t>
            </a:r>
            <a:r>
              <a:rPr lang="en-GB" dirty="0" smtClean="0">
                <a:hlinkClick r:id="rId2"/>
              </a:rPr>
              <a:t>emily.smith@uhs.nhs.uk</a:t>
            </a:r>
            <a:endParaRPr lang="en-GB" dirty="0" smtClean="0"/>
          </a:p>
          <a:p>
            <a:r>
              <a:rPr lang="en-GB" dirty="0" smtClean="0"/>
              <a:t>UKMI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01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3773016"/>
          </a:xfrm>
        </p:spPr>
        <p:txBody>
          <a:bodyPr/>
          <a:lstStyle/>
          <a:p>
            <a:r>
              <a:rPr lang="en-GB" sz="2000" dirty="0" smtClean="0"/>
              <a:t>Is it research</a:t>
            </a:r>
          </a:p>
          <a:p>
            <a:pPr lvl="2"/>
            <a:r>
              <a:rPr lang="en-GB" sz="1200" u="sng" dirty="0">
                <a:hlinkClick r:id="rId2"/>
              </a:rPr>
              <a:t>http://www.hra-decisiontools.org.uk/research/</a:t>
            </a:r>
            <a:endParaRPr lang="en-GB" sz="1200" dirty="0" smtClean="0"/>
          </a:p>
          <a:p>
            <a:r>
              <a:rPr lang="en-GB" sz="2000" dirty="0" smtClean="0"/>
              <a:t>Grant Writing!</a:t>
            </a:r>
          </a:p>
          <a:p>
            <a:pPr lvl="2"/>
            <a:r>
              <a:rPr lang="en-GB" sz="1200" u="sng" dirty="0">
                <a:hlinkClick r:id="rId3"/>
              </a:rPr>
              <a:t>https://</a:t>
            </a:r>
            <a:r>
              <a:rPr lang="en-GB" sz="1200" u="sng" dirty="0" smtClean="0">
                <a:hlinkClick r:id="rId3"/>
              </a:rPr>
              <a:t>www.aresearchguide.com/write-a-grant-and-get-it.html</a:t>
            </a:r>
            <a:endParaRPr lang="en-GB" sz="1200" u="sng" dirty="0" smtClean="0"/>
          </a:p>
          <a:p>
            <a:r>
              <a:rPr lang="en-GB" sz="2000" dirty="0" smtClean="0"/>
              <a:t>Advice</a:t>
            </a:r>
          </a:p>
          <a:p>
            <a:pPr lvl="2"/>
            <a:r>
              <a:rPr lang="en-GB" sz="1200" dirty="0" smtClean="0"/>
              <a:t>RDS - </a:t>
            </a:r>
            <a:r>
              <a:rPr lang="en-GB" sz="1200" u="sng" dirty="0">
                <a:hlinkClick r:id="rId4"/>
              </a:rPr>
              <a:t>https://</a:t>
            </a:r>
            <a:r>
              <a:rPr lang="en-GB" sz="1200" u="sng" dirty="0" smtClean="0">
                <a:hlinkClick r:id="rId4"/>
              </a:rPr>
              <a:t>www.nihr.ac.uk/explore-nihr/support/research-design-service.htm</a:t>
            </a:r>
            <a:endParaRPr lang="en-GB" sz="1200" u="sng" dirty="0" smtClean="0"/>
          </a:p>
          <a:p>
            <a:r>
              <a:rPr lang="en-GB" sz="2000" dirty="0" smtClean="0"/>
              <a:t>Funding</a:t>
            </a:r>
          </a:p>
          <a:p>
            <a:pPr lvl="2"/>
            <a:r>
              <a:rPr lang="en-GB" sz="1200" dirty="0" smtClean="0"/>
              <a:t>NIHR - </a:t>
            </a:r>
            <a:r>
              <a:rPr lang="en-GB" sz="1200" u="sng" dirty="0">
                <a:hlinkClick r:id="rId5"/>
              </a:rPr>
              <a:t>https://</a:t>
            </a:r>
            <a:r>
              <a:rPr lang="en-GB" sz="1200" u="sng" dirty="0" smtClean="0">
                <a:hlinkClick r:id="rId5"/>
              </a:rPr>
              <a:t>www.nihr.ac.uk/researchers/apply-for-funding/how-to-apply-for-project-funding/our-funding-programmes.htm</a:t>
            </a:r>
            <a:endParaRPr lang="en-GB" sz="1200" u="sng" dirty="0" smtClean="0"/>
          </a:p>
          <a:p>
            <a:r>
              <a:rPr lang="en-GB" sz="2000" dirty="0" smtClean="0"/>
              <a:t>Posters</a:t>
            </a:r>
          </a:p>
          <a:p>
            <a:pPr lvl="2"/>
            <a:r>
              <a:rPr lang="en-GB" sz="1200" u="sng" dirty="0">
                <a:hlinkClick r:id="rId6"/>
              </a:rPr>
              <a:t>https://</a:t>
            </a:r>
            <a:r>
              <a:rPr lang="en-GB" sz="1200" u="sng" dirty="0" smtClean="0">
                <a:hlinkClick r:id="rId6"/>
              </a:rPr>
              <a:t>www2.le.ac.uk/offices/ld/resources/presentations/designing-poster/poster</a:t>
            </a:r>
            <a:endParaRPr lang="en-GB" sz="1200" u="sng" dirty="0" smtClean="0"/>
          </a:p>
          <a:p>
            <a:r>
              <a:rPr lang="en-GB" sz="2000" dirty="0" smtClean="0"/>
              <a:t>Research Question</a:t>
            </a:r>
          </a:p>
          <a:p>
            <a:pPr lvl="2"/>
            <a:r>
              <a:rPr lang="en-GB" sz="1200" u="sng" dirty="0">
                <a:hlinkClick r:id="rId7"/>
              </a:rPr>
              <a:t>https://</a:t>
            </a:r>
            <a:r>
              <a:rPr lang="en-GB" sz="1200" u="sng" dirty="0" smtClean="0">
                <a:hlinkClick r:id="rId7"/>
              </a:rPr>
              <a:t>libguides.hull.ac.uk/c.php?g=247146&amp;p=1665806</a:t>
            </a:r>
            <a:endParaRPr lang="en-GB" sz="1200" u="sng" dirty="0" smtClean="0"/>
          </a:p>
          <a:p>
            <a:pPr lvl="2"/>
            <a:endParaRPr lang="en-GB" sz="1200" u="sng"/>
          </a:p>
          <a:p>
            <a:pPr lvl="2"/>
            <a:endParaRPr lang="en-GB" sz="1200" dirty="0" smtClean="0"/>
          </a:p>
        </p:txBody>
      </p:sp>
    </p:spTree>
    <p:extLst>
      <p:ext uri="{BB962C8B-B14F-4D97-AF65-F5344CB8AC3E}">
        <p14:creationId xmlns:p14="http://schemas.microsoft.com/office/powerpoint/2010/main" val="104997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Contact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hlinkClick r:id="rId2"/>
              </a:rPr>
              <a:t>Andy.fox@uhs.nhs.uk</a:t>
            </a:r>
            <a:endParaRPr lang="en-GB" dirty="0" smtClean="0"/>
          </a:p>
          <a:p>
            <a:r>
              <a:rPr lang="en-GB" smtClean="0"/>
              <a:t>@andyfox4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47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64795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defTabSz="457200">
              <a:spcBef>
                <a:spcPct val="0"/>
              </a:spcBef>
              <a:defRPr/>
            </a:pPr>
            <a:r>
              <a:rPr lang="en-GB" sz="6600" b="1" dirty="0">
                <a:solidFill>
                  <a:srgbClr val="A379BB">
                    <a:lumMod val="75000"/>
                  </a:srgbClr>
                </a:solidFill>
                <a:latin typeface="Calibri" panose="020F0502020204030204" pitchFamily="34" charset="0"/>
                <a:ea typeface="ＭＳ Ｐゴシック" charset="-128"/>
                <a:cs typeface="Arial"/>
              </a:rPr>
              <a:t>Thank You!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9BA0E094-6E52-4A3C-A7A3-4C407AACA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002" y="4641273"/>
            <a:ext cx="23050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379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22114"/>
          </a:xfrm>
        </p:spPr>
        <p:txBody>
          <a:bodyPr/>
          <a:lstStyle/>
          <a:p>
            <a:r>
              <a:rPr lang="en-GB" sz="2800" dirty="0" smtClean="0">
                <a:solidFill>
                  <a:srgbClr val="0A1A90"/>
                </a:solidFill>
              </a:rPr>
              <a:t>Starting Out in Research – Learning Objectives</a:t>
            </a:r>
            <a:r>
              <a:rPr lang="en-GB" sz="3600" dirty="0" smtClean="0">
                <a:solidFill>
                  <a:srgbClr val="0A1A90"/>
                </a:solidFill>
              </a:rPr>
              <a:t/>
            </a:r>
            <a:br>
              <a:rPr lang="en-GB" sz="3600" dirty="0" smtClean="0">
                <a:solidFill>
                  <a:srgbClr val="0A1A90"/>
                </a:solidFill>
              </a:rPr>
            </a:br>
            <a:endParaRPr lang="en-GB" sz="1050" dirty="0">
              <a:solidFill>
                <a:srgbClr val="0A1A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464496"/>
          </a:xfrm>
        </p:spPr>
        <p:txBody>
          <a:bodyPr/>
          <a:lstStyle/>
          <a:p>
            <a:endParaRPr lang="en-GB" dirty="0" smtClean="0"/>
          </a:p>
          <a:p>
            <a:pPr lvl="1"/>
            <a:endParaRPr lang="en-GB" sz="2400" dirty="0" smtClean="0"/>
          </a:p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764704"/>
            <a:ext cx="47625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1403648" y="4725144"/>
            <a:ext cx="6840760" cy="100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79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GB" sz="2800" dirty="0" smtClean="0">
                <a:solidFill>
                  <a:srgbClr val="0A1A90"/>
                </a:solidFill>
              </a:rPr>
              <a:t>Starting Out in Research – Learning Objectives</a:t>
            </a:r>
            <a:r>
              <a:rPr lang="en-GB" sz="3600" dirty="0" smtClean="0">
                <a:solidFill>
                  <a:srgbClr val="0A1A90"/>
                </a:solidFill>
              </a:rPr>
              <a:t/>
            </a:r>
            <a:br>
              <a:rPr lang="en-GB" sz="3600" dirty="0" smtClean="0">
                <a:solidFill>
                  <a:srgbClr val="0A1A90"/>
                </a:solidFill>
              </a:rPr>
            </a:br>
            <a:endParaRPr lang="en-GB" sz="1050" dirty="0">
              <a:solidFill>
                <a:srgbClr val="0A1A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464496"/>
          </a:xfrm>
        </p:spPr>
        <p:txBody>
          <a:bodyPr/>
          <a:lstStyle/>
          <a:p>
            <a:endParaRPr lang="en-GB" dirty="0" smtClean="0"/>
          </a:p>
          <a:p>
            <a:pPr lvl="1"/>
            <a:endParaRPr lang="en-GB" sz="2400" dirty="0" smtClean="0"/>
          </a:p>
          <a:p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898748"/>
            <a:ext cx="47625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608" y="-27384"/>
            <a:ext cx="10328076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56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332656"/>
            <a:ext cx="11551210" cy="613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95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5634781" cy="334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92211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/>
              </a:defRPr>
            </a:lvl9pPr>
          </a:lstStyle>
          <a:p>
            <a:r>
              <a:rPr lang="en-GB" sz="2800" kern="0" dirty="0" smtClean="0">
                <a:solidFill>
                  <a:srgbClr val="0A1A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– Some of the stages/barriers</a:t>
            </a:r>
            <a:endParaRPr lang="en-GB" sz="1050" kern="0" dirty="0">
              <a:solidFill>
                <a:srgbClr val="0A1A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loud 1"/>
          <p:cNvSpPr/>
          <p:nvPr/>
        </p:nvSpPr>
        <p:spPr bwMode="auto">
          <a:xfrm>
            <a:off x="6063680" y="2191013"/>
            <a:ext cx="3096344" cy="983873"/>
          </a:xfrm>
          <a:prstGeom prst="cloud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Patient Public Involvement</a:t>
            </a:r>
          </a:p>
        </p:txBody>
      </p:sp>
      <p:sp>
        <p:nvSpPr>
          <p:cNvPr id="6" name="Cloud 5"/>
          <p:cNvSpPr/>
          <p:nvPr/>
        </p:nvSpPr>
        <p:spPr bwMode="auto">
          <a:xfrm>
            <a:off x="5076056" y="3212976"/>
            <a:ext cx="3096344" cy="562213"/>
          </a:xfrm>
          <a:prstGeom prst="cloud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Dissemination</a:t>
            </a:r>
          </a:p>
        </p:txBody>
      </p:sp>
      <p:sp>
        <p:nvSpPr>
          <p:cNvPr id="7" name="Cloud 6"/>
          <p:cNvSpPr/>
          <p:nvPr/>
        </p:nvSpPr>
        <p:spPr bwMode="auto">
          <a:xfrm>
            <a:off x="6300192" y="1628800"/>
            <a:ext cx="1728192" cy="562213"/>
          </a:xfrm>
          <a:prstGeom prst="cloud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Training</a:t>
            </a:r>
          </a:p>
        </p:txBody>
      </p:sp>
      <p:sp>
        <p:nvSpPr>
          <p:cNvPr id="8" name="Cloud 7"/>
          <p:cNvSpPr/>
          <p:nvPr/>
        </p:nvSpPr>
        <p:spPr bwMode="auto">
          <a:xfrm>
            <a:off x="5364088" y="980728"/>
            <a:ext cx="3249438" cy="562213"/>
          </a:xfrm>
          <a:prstGeom prst="cloud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Ethics/Permissions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576" y="3933056"/>
            <a:ext cx="71287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accent6"/>
                </a:solidFill>
              </a:rPr>
              <a:t>Audit</a:t>
            </a:r>
          </a:p>
          <a:p>
            <a:r>
              <a:rPr lang="en-GB" sz="2800" b="1" dirty="0" smtClean="0">
                <a:solidFill>
                  <a:schemeClr val="accent6"/>
                </a:solidFill>
              </a:rPr>
              <a:t>Service Evaluation</a:t>
            </a:r>
          </a:p>
          <a:p>
            <a:r>
              <a:rPr lang="en-GB" sz="2800" b="1" dirty="0" smtClean="0">
                <a:solidFill>
                  <a:schemeClr val="accent6"/>
                </a:solidFill>
              </a:rPr>
              <a:t>Quality improvement</a:t>
            </a:r>
            <a:endParaRPr lang="en-GB" sz="2800" b="1" dirty="0">
              <a:solidFill>
                <a:schemeClr val="accent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32040" y="4509120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A Question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40327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8234415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010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A1A90"/>
                </a:solidFill>
                <a:latin typeface="Arial" pitchFamily="34" charset="0"/>
                <a:cs typeface="Arial" pitchFamily="34" charset="0"/>
              </a:rPr>
              <a:t>The Question </a:t>
            </a:r>
            <a:endParaRPr lang="en-GB" sz="1400" dirty="0">
              <a:solidFill>
                <a:srgbClr val="0A1A9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3773016"/>
          </a:xfrm>
        </p:spPr>
        <p:txBody>
          <a:bodyPr/>
          <a:lstStyle/>
          <a:p>
            <a:pPr marL="0" indent="0" algn="ctr">
              <a:buNone/>
            </a:pPr>
            <a:r>
              <a:rPr lang="en-GB" sz="4000" dirty="0" smtClean="0"/>
              <a:t>Do medicines information pharmacists like cake?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>
                <a:solidFill>
                  <a:srgbClr val="0A1A90"/>
                </a:solidFill>
                <a:latin typeface="Arial" pitchFamily="34" charset="0"/>
                <a:cs typeface="Arial" pitchFamily="34" charset="0"/>
              </a:rPr>
              <a:t>A good research question PICOT/FINER</a:t>
            </a:r>
            <a:r>
              <a:rPr lang="en-GB" sz="3200" dirty="0" smtClean="0">
                <a:solidFill>
                  <a:srgbClr val="0A1A9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3200" dirty="0" smtClean="0">
                <a:solidFill>
                  <a:srgbClr val="0A1A90"/>
                </a:solidFill>
                <a:latin typeface="Arial" pitchFamily="34" charset="0"/>
                <a:cs typeface="Arial" pitchFamily="34" charset="0"/>
              </a:rPr>
            </a:br>
            <a:endParaRPr lang="en-GB" sz="1400" dirty="0">
              <a:solidFill>
                <a:srgbClr val="0A1A9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3112369"/>
            <a:ext cx="2602632" cy="2476871"/>
          </a:xfrm>
        </p:spPr>
        <p:txBody>
          <a:bodyPr/>
          <a:lstStyle/>
          <a:p>
            <a:r>
              <a:rPr lang="en-GB" sz="2400" dirty="0" smtClean="0"/>
              <a:t>Population</a:t>
            </a:r>
          </a:p>
          <a:p>
            <a:r>
              <a:rPr lang="en-GB" sz="2400" dirty="0" smtClean="0"/>
              <a:t>Intervention</a:t>
            </a:r>
          </a:p>
          <a:p>
            <a:r>
              <a:rPr lang="en-GB" sz="2400" dirty="0" smtClean="0"/>
              <a:t>Comparison</a:t>
            </a:r>
          </a:p>
          <a:p>
            <a:r>
              <a:rPr lang="en-GB" sz="2400" dirty="0" smtClean="0"/>
              <a:t>Outcome</a:t>
            </a:r>
          </a:p>
          <a:p>
            <a:r>
              <a:rPr lang="en-GB" sz="2400" dirty="0" smtClean="0"/>
              <a:t>Timeframe</a:t>
            </a:r>
          </a:p>
        </p:txBody>
      </p:sp>
      <p:sp>
        <p:nvSpPr>
          <p:cNvPr id="4" name="Content Placeholder 9"/>
          <p:cNvSpPr txBox="1">
            <a:spLocks/>
          </p:cNvSpPr>
          <p:nvPr/>
        </p:nvSpPr>
        <p:spPr>
          <a:xfrm>
            <a:off x="3232531" y="3501008"/>
            <a:ext cx="1483485" cy="151216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aseline="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aseline="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aseline="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 baseline="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400" kern="0" dirty="0" smtClean="0"/>
              <a:t>What</a:t>
            </a:r>
          </a:p>
          <a:p>
            <a:r>
              <a:rPr lang="en-GB" sz="2400" kern="0" dirty="0" smtClean="0"/>
              <a:t>How</a:t>
            </a:r>
          </a:p>
          <a:p>
            <a:r>
              <a:rPr lang="en-GB" sz="2400" kern="0" dirty="0" smtClean="0"/>
              <a:t>Why</a:t>
            </a:r>
          </a:p>
        </p:txBody>
      </p:sp>
      <p:sp>
        <p:nvSpPr>
          <p:cNvPr id="5" name="Content Placeholder 9"/>
          <p:cNvSpPr txBox="1">
            <a:spLocks/>
          </p:cNvSpPr>
          <p:nvPr/>
        </p:nvSpPr>
        <p:spPr>
          <a:xfrm>
            <a:off x="5148064" y="3013720"/>
            <a:ext cx="2602632" cy="243150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aseline="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aseline="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aseline="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 baseline="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400" kern="0" dirty="0" smtClean="0"/>
              <a:t>Feasible</a:t>
            </a:r>
          </a:p>
          <a:p>
            <a:r>
              <a:rPr lang="en-GB" sz="2400" kern="0" dirty="0" smtClean="0"/>
              <a:t>Interesting</a:t>
            </a:r>
          </a:p>
          <a:p>
            <a:r>
              <a:rPr lang="en-GB" sz="2400" kern="0" dirty="0" smtClean="0"/>
              <a:t>Novel</a:t>
            </a:r>
          </a:p>
          <a:p>
            <a:r>
              <a:rPr lang="en-GB" sz="2400" kern="0" dirty="0" smtClean="0"/>
              <a:t>Ethical</a:t>
            </a:r>
          </a:p>
          <a:p>
            <a:r>
              <a:rPr lang="en-GB" sz="2400" kern="0" dirty="0" smtClean="0"/>
              <a:t>Relevant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91680" y="1772816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Clear – Focused – Concise – Complex - Arguable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763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armacy_powerpoint_purple V4 Foundation">
  <a:themeElements>
    <a:clrScheme name="pharmacy_powerpoint_purple V4 Found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armacy_powerpoint_purple V4 Found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harmacy_powerpoint_purple V4 Found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armacy_powerpoint_purple V4 Found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armacy_powerpoint_purple V4 Found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armacy_powerpoint_purple V4 Found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armacy_powerpoint_purple V4 Found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armacy_powerpoint_purple V4 Found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armacy_powerpoint_purple V4 Found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armacy_powerpoint_purple V4 Found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armacy_powerpoint_purple V4 Found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armacy_powerpoint_purple V4 Found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armacy_powerpoint_purple V4 Found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armacy_powerpoint_purple V4 Found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aster_MFC leaflets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pharmacy_powerpoint_purple V4 Foundation</Template>
  <TotalTime>1764</TotalTime>
  <Words>965</Words>
  <Application>Microsoft Office PowerPoint</Application>
  <PresentationFormat>On-screen Show (4:3)</PresentationFormat>
  <Paragraphs>139</Paragraphs>
  <Slides>19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pharmacy_powerpoint_purple V4 Foundation</vt:lpstr>
      <vt:lpstr>Master_MFC leaflets</vt:lpstr>
      <vt:lpstr>PowerPoint Presentation</vt:lpstr>
      <vt:lpstr>Starting Out in Research – Learning Objectives </vt:lpstr>
      <vt:lpstr>Starting Out in Research – Learning Objectives </vt:lpstr>
      <vt:lpstr>PowerPoint Presentation</vt:lpstr>
      <vt:lpstr>PowerPoint Presentation</vt:lpstr>
      <vt:lpstr>PowerPoint Presentation</vt:lpstr>
      <vt:lpstr>PowerPoint Presentation</vt:lpstr>
      <vt:lpstr>The Question </vt:lpstr>
      <vt:lpstr>A good research question PICOT/FINER </vt:lpstr>
      <vt:lpstr>The Question </vt:lpstr>
      <vt:lpstr>PowerPoint Presentation</vt:lpstr>
      <vt:lpstr>How do I decide what to do? </vt:lpstr>
      <vt:lpstr>How do I decide what to do?</vt:lpstr>
      <vt:lpstr>PowerPoint Presentation</vt:lpstr>
      <vt:lpstr>Dissemination - Poster</vt:lpstr>
      <vt:lpstr>Acknowledgements</vt:lpstr>
      <vt:lpstr>Resources</vt:lpstr>
      <vt:lpstr>Contact</vt:lpstr>
      <vt:lpstr>PowerPoint Presentation</vt:lpstr>
    </vt:vector>
  </TitlesOfParts>
  <Company>University of Portsmouth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Marisa van der Merwe</dc:creator>
  <cp:lastModifiedBy>Fox, Andy</cp:lastModifiedBy>
  <cp:revision>151</cp:revision>
  <dcterms:created xsi:type="dcterms:W3CDTF">2012-11-04T15:58:28Z</dcterms:created>
  <dcterms:modified xsi:type="dcterms:W3CDTF">2019-09-26T14:42:51Z</dcterms:modified>
</cp:coreProperties>
</file>